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ni slajd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 okomiti teks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komiti naslov i teks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 sadržaj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sadržaja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aglavlje sekcije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sporedba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o naslov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zn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držaj s opisom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ka s opisom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-sfera.hr/dodatni-digitalni-sadrzaji/283a437e-007a-46fa-9480-4b5a5a49ed1a/" TargetMode="External"/><Relationship Id="rId13" Type="http://schemas.openxmlformats.org/officeDocument/2006/relationships/image" Target="../media/image27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11" Type="http://schemas.openxmlformats.org/officeDocument/2006/relationships/image" Target="../media/image25.png"/><Relationship Id="rId5" Type="http://schemas.openxmlformats.org/officeDocument/2006/relationships/image" Target="../media/image12.png"/><Relationship Id="rId10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6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1244"/>
            <a:ext cx="12192000" cy="68792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22"/>
          <p:cNvPicPr preferRelativeResize="0"/>
          <p:nvPr/>
        </p:nvPicPr>
        <p:blipFill rotWithShape="1">
          <a:blip r:embed="rId3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25" name="Google Shape;225;p22"/>
          <p:cNvPicPr preferRelativeResize="0"/>
          <p:nvPr/>
        </p:nvPicPr>
        <p:blipFill rotWithShape="1">
          <a:blip r:embed="rId3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26" name="Google Shape;226;p22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93724">
            <a:off x="7022368" y="1223655"/>
            <a:ext cx="3739995" cy="3693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0983569" y="4406396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2"/>
          <p:cNvPicPr preferRelativeResize="0"/>
          <p:nvPr/>
        </p:nvPicPr>
        <p:blipFill rotWithShape="1">
          <a:blip r:embed="rId6">
            <a:alphaModFix/>
          </a:blip>
          <a:srcRect l="28661" r="13991"/>
          <a:stretch/>
        </p:blipFill>
        <p:spPr>
          <a:xfrm>
            <a:off x="10196791" y="4355246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22"/>
          <p:cNvSpPr txBox="1"/>
          <p:nvPr/>
        </p:nvSpPr>
        <p:spPr>
          <a:xfrm>
            <a:off x="8032847" y="2090100"/>
            <a:ext cx="1793192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PONOVI</a:t>
            </a:r>
            <a:endParaRPr/>
          </a:p>
        </p:txBody>
      </p:sp>
      <p:pic>
        <p:nvPicPr>
          <p:cNvPr id="231" name="Google Shape;231;p22">
            <a:hlinkClick r:id="rId8"/>
          </p:cNvPr>
          <p:cNvPicPr preferRelativeResize="0"/>
          <p:nvPr/>
        </p:nvPicPr>
        <p:blipFill rotWithShape="1">
          <a:blip r:embed="rId9">
            <a:alphaModFix/>
          </a:blip>
          <a:srcRect t="24066" r="27775" b="26702"/>
          <a:stretch/>
        </p:blipFill>
        <p:spPr>
          <a:xfrm>
            <a:off x="7495276" y="2675326"/>
            <a:ext cx="2939547" cy="1036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2"/>
          <p:cNvPicPr preferRelativeResize="0"/>
          <p:nvPr/>
        </p:nvPicPr>
        <p:blipFill rotWithShape="1">
          <a:blip r:embed="rId10">
            <a:alphaModFix/>
          </a:blip>
          <a:srcRect l="15133" t="23051" r="73480" b="54385"/>
          <a:stretch/>
        </p:blipFill>
        <p:spPr>
          <a:xfrm>
            <a:off x="593871" y="1133981"/>
            <a:ext cx="1072661" cy="119575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33" name="Google Shape;233;p22"/>
          <p:cNvPicPr preferRelativeResize="0"/>
          <p:nvPr/>
        </p:nvPicPr>
        <p:blipFill rotWithShape="1">
          <a:blip r:embed="rId11">
            <a:alphaModFix/>
          </a:blip>
          <a:srcRect l="29760" t="22932" r="58682" b="54370"/>
          <a:stretch/>
        </p:blipFill>
        <p:spPr>
          <a:xfrm>
            <a:off x="576285" y="2688854"/>
            <a:ext cx="1090247" cy="120454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34" name="Google Shape;234;p22"/>
          <p:cNvPicPr preferRelativeResize="0"/>
          <p:nvPr/>
        </p:nvPicPr>
        <p:blipFill rotWithShape="1">
          <a:blip r:embed="rId12">
            <a:alphaModFix/>
          </a:blip>
          <a:srcRect l="44134" t="22870" r="44171" b="54212"/>
          <a:stretch/>
        </p:blipFill>
        <p:spPr>
          <a:xfrm>
            <a:off x="563096" y="4110879"/>
            <a:ext cx="1116623" cy="123092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35" name="Google Shape;235;p22"/>
          <p:cNvPicPr preferRelativeResize="0"/>
          <p:nvPr/>
        </p:nvPicPr>
        <p:blipFill rotWithShape="1">
          <a:blip r:embed="rId13">
            <a:alphaModFix/>
          </a:blip>
          <a:srcRect l="58704" t="22750" r="29722" b="54062"/>
          <a:stretch/>
        </p:blipFill>
        <p:spPr>
          <a:xfrm>
            <a:off x="4033284" y="1133981"/>
            <a:ext cx="1107831" cy="1248507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36" name="Google Shape;236;p22"/>
          <p:cNvPicPr preferRelativeResize="0"/>
          <p:nvPr/>
        </p:nvPicPr>
        <p:blipFill rotWithShape="1">
          <a:blip r:embed="rId14">
            <a:alphaModFix/>
          </a:blip>
          <a:srcRect l="73534" t="22757" r="15143" b="54677"/>
          <a:stretch/>
        </p:blipFill>
        <p:spPr>
          <a:xfrm>
            <a:off x="4049317" y="2719396"/>
            <a:ext cx="1129623" cy="1266329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237" name="Google Shape;237;p22"/>
          <p:cNvSpPr txBox="1"/>
          <p:nvPr/>
        </p:nvSpPr>
        <p:spPr>
          <a:xfrm>
            <a:off x="1771763" y="1151856"/>
            <a:ext cx="1885606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Zaigraj i provjeri svoje razumijevanje, odaberi točno napisane rečenice.</a:t>
            </a:r>
            <a:endParaRPr/>
          </a:p>
        </p:txBody>
      </p:sp>
      <p:sp>
        <p:nvSpPr>
          <p:cNvPr id="238" name="Google Shape;238;p22"/>
          <p:cNvSpPr/>
          <p:nvPr/>
        </p:nvSpPr>
        <p:spPr>
          <a:xfrm>
            <a:off x="1804342" y="2719396"/>
            <a:ext cx="2206481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Ispravi pogreške u porukama koje je Ana napisala Ivanu u aplikaciji WhatsApp.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22"/>
          <p:cNvSpPr txBox="1"/>
          <p:nvPr/>
        </p:nvSpPr>
        <p:spPr>
          <a:xfrm>
            <a:off x="1804342" y="4130023"/>
            <a:ext cx="1616191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Odigraj igre i ponovi pravila o pisanju velikoga početnoga slova.</a:t>
            </a:r>
            <a:endParaRPr/>
          </a:p>
        </p:txBody>
      </p:sp>
      <p:sp>
        <p:nvSpPr>
          <p:cNvPr id="240" name="Google Shape;240;p22"/>
          <p:cNvSpPr txBox="1"/>
          <p:nvPr/>
        </p:nvSpPr>
        <p:spPr>
          <a:xfrm>
            <a:off x="5375595" y="1096514"/>
            <a:ext cx="1634873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 tekstu označi sve riječi koje treba pisati velikim početnim slovom.</a:t>
            </a:r>
            <a:endParaRPr/>
          </a:p>
        </p:txBody>
      </p:sp>
      <p:sp>
        <p:nvSpPr>
          <p:cNvPr id="241" name="Google Shape;241;p22"/>
          <p:cNvSpPr txBox="1"/>
          <p:nvPr/>
        </p:nvSpPr>
        <p:spPr>
          <a:xfrm>
            <a:off x="5375595" y="2688854"/>
            <a:ext cx="1570418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Vrednuj svoje znanje rješavajući izlaznu karticu.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4" descr="Sponsor — UIC Summer Institute on Sustainability and Energy"/>
          <p:cNvPicPr preferRelativeResize="0"/>
          <p:nvPr/>
        </p:nvPicPr>
        <p:blipFill rotWithShape="1">
          <a:blip r:embed="rId3">
            <a:alphaModFix/>
          </a:blip>
          <a:srcRect t="19533" r="16995" b="-1"/>
          <a:stretch/>
        </p:blipFill>
        <p:spPr>
          <a:xfrm>
            <a:off x="6103088" y="0"/>
            <a:ext cx="6088912" cy="5871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 flipH="1">
            <a:off x="2640740" y="-2659105"/>
            <a:ext cx="6873789" cy="121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4" descr="e-sfera.hr ‐ platforma udžbenika Školske knjige"/>
          <p:cNvPicPr preferRelativeResize="0"/>
          <p:nvPr/>
        </p:nvPicPr>
        <p:blipFill rotWithShape="1">
          <a:blip r:embed="rId5">
            <a:alphaModFix/>
          </a:blip>
          <a:srcRect t="28233" b="28909"/>
          <a:stretch/>
        </p:blipFill>
        <p:spPr>
          <a:xfrm>
            <a:off x="8664962" y="5616266"/>
            <a:ext cx="2489706" cy="531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4" descr="Orange Circle Logo - Free image on Pixabay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41822" y="3116337"/>
            <a:ext cx="2736906" cy="2703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 descr="Orange Circle Logo - Free image on Pixabay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685170" y="4853486"/>
            <a:ext cx="750775" cy="741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4" descr="Orange Circle Logo - Free image on Pixabay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525076" y="4001659"/>
            <a:ext cx="1105121" cy="1091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258365" y="949568"/>
            <a:ext cx="4230454" cy="2820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 descr="Orange Circle Logo - Free image on Pixabay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7980131">
            <a:off x="2873178" y="640446"/>
            <a:ext cx="3424865" cy="3382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4"/>
          <p:cNvPicPr preferRelativeResize="0"/>
          <p:nvPr/>
        </p:nvPicPr>
        <p:blipFill rotWithShape="1">
          <a:blip r:embed="rId11">
            <a:alphaModFix/>
          </a:blip>
          <a:srcRect l="34255" t="14744" r="34447" b="10255"/>
          <a:stretch/>
        </p:blipFill>
        <p:spPr>
          <a:xfrm rot="-401530">
            <a:off x="1280050" y="3143245"/>
            <a:ext cx="1907929" cy="2571748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4"/>
          <p:cNvSpPr txBox="1"/>
          <p:nvPr/>
        </p:nvSpPr>
        <p:spPr>
          <a:xfrm>
            <a:off x="7928457" y="1177575"/>
            <a:ext cx="3667450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800" b="0" i="0" u="none" strike="noStrike" cap="none">
                <a:solidFill>
                  <a:srgbClr val="7CADD2"/>
                </a:solidFill>
                <a:latin typeface="Impact"/>
                <a:ea typeface="Impact"/>
                <a:cs typeface="Impact"/>
                <a:sym typeface="Impact"/>
              </a:rPr>
              <a:t>Veliko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800" b="0" i="0" u="none" strike="noStrike" cap="none">
                <a:solidFill>
                  <a:srgbClr val="7CADD2"/>
                </a:solidFill>
                <a:latin typeface="Impact"/>
                <a:ea typeface="Impact"/>
                <a:cs typeface="Impact"/>
                <a:sym typeface="Impact"/>
              </a:rPr>
              <a:t>početno slovo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5"/>
          <p:cNvPicPr preferRelativeResize="0"/>
          <p:nvPr/>
        </p:nvPicPr>
        <p:blipFill rotWithShape="1">
          <a:blip r:embed="rId3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3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05" name="Google Shape;105;p15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93724">
            <a:off x="7004739" y="849189"/>
            <a:ext cx="4242611" cy="4228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6266619" y="1804943"/>
            <a:ext cx="1733858" cy="2625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6">
            <a:alphaModFix/>
          </a:blip>
          <a:srcRect l="28661" r="13991"/>
          <a:stretch/>
        </p:blipFill>
        <p:spPr>
          <a:xfrm>
            <a:off x="5332901" y="1852845"/>
            <a:ext cx="1217368" cy="2594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5"/>
          <p:cNvSpPr txBox="1"/>
          <p:nvPr/>
        </p:nvSpPr>
        <p:spPr>
          <a:xfrm>
            <a:off x="8272989" y="1133190"/>
            <a:ext cx="1750892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 b="0" i="0" u="none" strike="noStrike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POVEŽI</a:t>
            </a:r>
            <a:endParaRPr/>
          </a:p>
        </p:txBody>
      </p:sp>
      <p:pic>
        <p:nvPicPr>
          <p:cNvPr id="110" name="Google Shape;110;p15"/>
          <p:cNvPicPr preferRelativeResize="0"/>
          <p:nvPr/>
        </p:nvPicPr>
        <p:blipFill rotWithShape="1">
          <a:blip r:embed="rId8">
            <a:alphaModFix/>
          </a:blip>
          <a:srcRect l="849" t="913" r="1991" b="696"/>
          <a:stretch/>
        </p:blipFill>
        <p:spPr>
          <a:xfrm rot="-170240">
            <a:off x="1088264" y="575357"/>
            <a:ext cx="4113086" cy="5556821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5"/>
          <p:cNvSpPr/>
          <p:nvPr/>
        </p:nvSpPr>
        <p:spPr>
          <a:xfrm>
            <a:off x="7747318" y="2157548"/>
            <a:ext cx="3157272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Prisjeti se dvaju općih pravila o pisanju velikoga početnog slova u bilo kojem </a:t>
            </a:r>
            <a:r>
              <a:rPr lang="hr-HR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višerječnome</a:t>
            </a:r>
            <a:r>
              <a:rPr lang="hr-H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imenu.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895" y="992705"/>
            <a:ext cx="7377758" cy="4719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6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17" name="Google Shape;117;p16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18" name="Google Shape;118;p16" descr="Orange Circle Logo - Free image on Pixaba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8593724">
            <a:off x="7520119" y="749243"/>
            <a:ext cx="4465602" cy="444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10983569" y="4406396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6"/>
          <p:cNvPicPr preferRelativeResize="0"/>
          <p:nvPr/>
        </p:nvPicPr>
        <p:blipFill rotWithShape="1">
          <a:blip r:embed="rId7">
            <a:alphaModFix/>
          </a:blip>
          <a:srcRect l="28661" r="13991"/>
          <a:stretch/>
        </p:blipFill>
        <p:spPr>
          <a:xfrm>
            <a:off x="10196791" y="4355246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6"/>
          <p:cNvSpPr txBox="1"/>
          <p:nvPr/>
        </p:nvSpPr>
        <p:spPr>
          <a:xfrm>
            <a:off x="8728333" y="1013845"/>
            <a:ext cx="2255236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PRIPREMI SE</a:t>
            </a:r>
            <a:endParaRPr/>
          </a:p>
        </p:txBody>
      </p:sp>
      <p:sp>
        <p:nvSpPr>
          <p:cNvPr id="124" name="Google Shape;124;p16"/>
          <p:cNvSpPr/>
          <p:nvPr/>
        </p:nvSpPr>
        <p:spPr>
          <a:xfrm>
            <a:off x="8328371" y="1831863"/>
            <a:ext cx="2849097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Napravi putovnicu tako što ćeš uz svaki pojam/ime koje je zadano dodati novi primjer. Podebljaj veliko početno slovo.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17"/>
          <p:cNvPicPr preferRelativeResize="0"/>
          <p:nvPr/>
        </p:nvPicPr>
        <p:blipFill rotWithShape="1">
          <a:blip r:embed="rId3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30" name="Google Shape;130;p17"/>
          <p:cNvPicPr preferRelativeResize="0"/>
          <p:nvPr/>
        </p:nvPicPr>
        <p:blipFill rotWithShape="1">
          <a:blip r:embed="rId3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31" name="Google Shape;131;p17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93724">
            <a:off x="7764472" y="1334520"/>
            <a:ext cx="3739995" cy="3693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0983569" y="4406396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7"/>
          <p:cNvPicPr preferRelativeResize="0"/>
          <p:nvPr/>
        </p:nvPicPr>
        <p:blipFill rotWithShape="1">
          <a:blip r:embed="rId6">
            <a:alphaModFix/>
          </a:blip>
          <a:srcRect l="28661" r="13991"/>
          <a:stretch/>
        </p:blipFill>
        <p:spPr>
          <a:xfrm>
            <a:off x="10196791" y="4355246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7"/>
          <p:cNvSpPr txBox="1"/>
          <p:nvPr/>
        </p:nvSpPr>
        <p:spPr>
          <a:xfrm>
            <a:off x="8853123" y="1453608"/>
            <a:ext cx="1801211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136" name="Google Shape;136;p17"/>
          <p:cNvSpPr txBox="1"/>
          <p:nvPr/>
        </p:nvSpPr>
        <p:spPr>
          <a:xfrm>
            <a:off x="8172685" y="2138123"/>
            <a:ext cx="288758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PRAVILA PISANJA USTANOVA I DRUŠTAVA</a:t>
            </a:r>
            <a:endParaRPr sz="2400" dirty="0"/>
          </a:p>
        </p:txBody>
      </p:sp>
      <p:sp>
        <p:nvSpPr>
          <p:cNvPr id="137" name="Google Shape;137;p17"/>
          <p:cNvSpPr/>
          <p:nvPr/>
        </p:nvSpPr>
        <p:spPr>
          <a:xfrm>
            <a:off x="2344510" y="387939"/>
            <a:ext cx="709316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Prema kojem će se pravilu pisati </a:t>
            </a:r>
            <a:r>
              <a:rPr lang="hr-HR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višerječna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imena ustanova i društava?</a:t>
            </a:r>
            <a:endParaRPr sz="2400" dirty="0"/>
          </a:p>
        </p:txBody>
      </p:sp>
      <p:pic>
        <p:nvPicPr>
          <p:cNvPr id="138" name="Google Shape;138;p1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54853" y="1336802"/>
            <a:ext cx="6274221" cy="120097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7"/>
          <p:cNvSpPr txBox="1"/>
          <p:nvPr/>
        </p:nvSpPr>
        <p:spPr>
          <a:xfrm>
            <a:off x="183045" y="2492066"/>
            <a:ext cx="380891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prva riječ 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višerječnog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imena – </a:t>
            </a:r>
            <a:r>
              <a:rPr lang="hr-HR" sz="2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veliko početno slovo</a:t>
            </a:r>
            <a:endParaRPr sz="2400" dirty="0"/>
          </a:p>
        </p:txBody>
      </p:sp>
      <p:sp>
        <p:nvSpPr>
          <p:cNvPr id="140" name="Google Shape;140;p17"/>
          <p:cNvSpPr/>
          <p:nvPr/>
        </p:nvSpPr>
        <p:spPr>
          <a:xfrm>
            <a:off x="3991963" y="2533770"/>
            <a:ext cx="395537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ostale riječi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lang="hr-HR" sz="2400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malo početno slovo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(osim vlastitih imena)</a:t>
            </a:r>
            <a:endParaRPr sz="2400" dirty="0"/>
          </a:p>
        </p:txBody>
      </p:sp>
      <p:pic>
        <p:nvPicPr>
          <p:cNvPr id="141" name="Google Shape;141;p1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79489" y="3480293"/>
            <a:ext cx="6652589" cy="1225426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7"/>
          <p:cNvSpPr/>
          <p:nvPr/>
        </p:nvSpPr>
        <p:spPr>
          <a:xfrm>
            <a:off x="160698" y="4917896"/>
            <a:ext cx="380891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prva riječ 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višerječnog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imena – </a:t>
            </a:r>
            <a:r>
              <a:rPr lang="hr-HR" sz="2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veliko početno slovo</a:t>
            </a:r>
            <a:endParaRPr sz="2400" dirty="0"/>
          </a:p>
        </p:txBody>
      </p:sp>
      <p:sp>
        <p:nvSpPr>
          <p:cNvPr id="143" name="Google Shape;143;p17"/>
          <p:cNvSpPr/>
          <p:nvPr/>
        </p:nvSpPr>
        <p:spPr>
          <a:xfrm>
            <a:off x="3932058" y="4913692"/>
            <a:ext cx="432788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ostale riječi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lang="hr-HR" sz="2400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malo početno slovo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(osim vlastitih imena)</a:t>
            </a:r>
            <a:endParaRPr sz="2400" dirty="0"/>
          </a:p>
        </p:txBody>
      </p:sp>
      <p:sp>
        <p:nvSpPr>
          <p:cNvPr id="144" name="Google Shape;144;p17"/>
          <p:cNvSpPr txBox="1"/>
          <p:nvPr/>
        </p:nvSpPr>
        <p:spPr>
          <a:xfrm>
            <a:off x="8458610" y="3344214"/>
            <a:ext cx="235171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prema 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drugome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pravilu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18"/>
          <p:cNvPicPr preferRelativeResize="0"/>
          <p:nvPr/>
        </p:nvPicPr>
        <p:blipFill rotWithShape="1">
          <a:blip r:embed="rId3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50" name="Google Shape;150;p18"/>
          <p:cNvPicPr preferRelativeResize="0"/>
          <p:nvPr/>
        </p:nvPicPr>
        <p:blipFill rotWithShape="1">
          <a:blip r:embed="rId3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51" name="Google Shape;151;p18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93724">
            <a:off x="7613739" y="1361154"/>
            <a:ext cx="4389097" cy="4276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0983569" y="4406396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8"/>
          <p:cNvPicPr preferRelativeResize="0"/>
          <p:nvPr/>
        </p:nvPicPr>
        <p:blipFill rotWithShape="1">
          <a:blip r:embed="rId6">
            <a:alphaModFix/>
          </a:blip>
          <a:srcRect l="28661" r="13991"/>
          <a:stretch/>
        </p:blipFill>
        <p:spPr>
          <a:xfrm>
            <a:off x="9692460" y="4504120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8"/>
          <p:cNvSpPr txBox="1"/>
          <p:nvPr/>
        </p:nvSpPr>
        <p:spPr>
          <a:xfrm>
            <a:off x="9182358" y="1362001"/>
            <a:ext cx="1801211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156" name="Google Shape;156;p18"/>
          <p:cNvSpPr/>
          <p:nvPr/>
        </p:nvSpPr>
        <p:spPr>
          <a:xfrm>
            <a:off x="8280130" y="2108298"/>
            <a:ext cx="315417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POKRETI, EPOHE, POVIJESNI DOGAĐAJI</a:t>
            </a:r>
            <a:endParaRPr sz="2400" dirty="0"/>
          </a:p>
        </p:txBody>
      </p:sp>
      <p:sp>
        <p:nvSpPr>
          <p:cNvPr id="157" name="Google Shape;157;p18"/>
          <p:cNvSpPr/>
          <p:nvPr/>
        </p:nvSpPr>
        <p:spPr>
          <a:xfrm>
            <a:off x="1020077" y="624255"/>
            <a:ext cx="873365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primjere. Koji će se nazivi povijesnih događaja, pokreta i epoha pisati malim početnim slovom, a koji po drugom pravilu?</a:t>
            </a:r>
            <a:endParaRPr sz="2400" dirty="0"/>
          </a:p>
        </p:txBody>
      </p:sp>
      <p:pic>
        <p:nvPicPr>
          <p:cNvPr id="158" name="Google Shape;158;p18"/>
          <p:cNvPicPr preferRelativeResize="0"/>
          <p:nvPr/>
        </p:nvPicPr>
        <p:blipFill rotWithShape="1">
          <a:blip r:embed="rId8">
            <a:alphaModFix/>
          </a:blip>
          <a:srcRect t="-1" b="13587"/>
          <a:stretch/>
        </p:blipFill>
        <p:spPr>
          <a:xfrm>
            <a:off x="881361" y="3590983"/>
            <a:ext cx="5366807" cy="1446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366348" y="1568743"/>
            <a:ext cx="3737041" cy="780859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18"/>
          <p:cNvSpPr txBox="1"/>
          <p:nvPr/>
        </p:nvSpPr>
        <p:spPr>
          <a:xfrm>
            <a:off x="4407759" y="1552840"/>
            <a:ext cx="424927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jasno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vremenski određeni</a:t>
            </a:r>
            <a:endParaRPr sz="2400" dirty="0"/>
          </a:p>
        </p:txBody>
      </p:sp>
      <p:sp>
        <p:nvSpPr>
          <p:cNvPr id="161" name="Google Shape;161;p18"/>
          <p:cNvSpPr/>
          <p:nvPr/>
        </p:nvSpPr>
        <p:spPr>
          <a:xfrm>
            <a:off x="160441" y="2290732"/>
            <a:ext cx="334476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prva riječ 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višerječnog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imena – </a:t>
            </a:r>
            <a:r>
              <a:rPr lang="hr-HR" sz="2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veliko početno slovo</a:t>
            </a:r>
            <a:endParaRPr sz="2400" dirty="0"/>
          </a:p>
        </p:txBody>
      </p:sp>
      <p:sp>
        <p:nvSpPr>
          <p:cNvPr id="162" name="Google Shape;162;p18"/>
          <p:cNvSpPr/>
          <p:nvPr/>
        </p:nvSpPr>
        <p:spPr>
          <a:xfrm>
            <a:off x="3523350" y="2298726"/>
            <a:ext cx="316007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ostale riječi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</a:t>
            </a:r>
            <a:r>
              <a:rPr lang="hr-HR" sz="2400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 malo početno slovo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(osim vlastitih imena)</a:t>
            </a:r>
            <a:endParaRPr sz="2400" dirty="0"/>
          </a:p>
        </p:txBody>
      </p:sp>
      <p:sp>
        <p:nvSpPr>
          <p:cNvPr id="163" name="Google Shape;163;p18"/>
          <p:cNvSpPr/>
          <p:nvPr/>
        </p:nvSpPr>
        <p:spPr>
          <a:xfrm>
            <a:off x="1781317" y="5330385"/>
            <a:ext cx="27794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malo početno slovo</a:t>
            </a:r>
            <a:endParaRPr sz="2400" dirty="0"/>
          </a:p>
        </p:txBody>
      </p:sp>
      <p:sp>
        <p:nvSpPr>
          <p:cNvPr id="164" name="Google Shape;164;p18"/>
          <p:cNvSpPr txBox="1"/>
          <p:nvPr/>
        </p:nvSpPr>
        <p:spPr>
          <a:xfrm>
            <a:off x="4628528" y="5379803"/>
            <a:ext cx="424927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nisu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jasno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vremenski određeni</a:t>
            </a:r>
            <a:endParaRPr sz="2400" dirty="0"/>
          </a:p>
        </p:txBody>
      </p:sp>
      <p:sp>
        <p:nvSpPr>
          <p:cNvPr id="165" name="Google Shape;165;p18"/>
          <p:cNvSpPr txBox="1"/>
          <p:nvPr/>
        </p:nvSpPr>
        <p:spPr>
          <a:xfrm>
            <a:off x="8548049" y="2860860"/>
            <a:ext cx="3054940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Jasno vremenski određeni pišu se po drugom pravilu, a koji nisu, malim početnim slovom.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19"/>
          <p:cNvPicPr preferRelativeResize="0"/>
          <p:nvPr/>
        </p:nvPicPr>
        <p:blipFill rotWithShape="1">
          <a:blip r:embed="rId3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71" name="Google Shape;171;p19"/>
          <p:cNvPicPr preferRelativeResize="0"/>
          <p:nvPr/>
        </p:nvPicPr>
        <p:blipFill rotWithShape="1">
          <a:blip r:embed="rId3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72" name="Google Shape;172;p19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93724">
            <a:off x="8075237" y="1505650"/>
            <a:ext cx="3739995" cy="3693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0983569" y="4406396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9"/>
          <p:cNvPicPr preferRelativeResize="0"/>
          <p:nvPr/>
        </p:nvPicPr>
        <p:blipFill rotWithShape="1">
          <a:blip r:embed="rId6">
            <a:alphaModFix/>
          </a:blip>
          <a:srcRect l="28661" r="13991"/>
          <a:stretch/>
        </p:blipFill>
        <p:spPr>
          <a:xfrm>
            <a:off x="10196791" y="4355246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19"/>
          <p:cNvSpPr txBox="1"/>
          <p:nvPr/>
        </p:nvSpPr>
        <p:spPr>
          <a:xfrm>
            <a:off x="8810277" y="2002948"/>
            <a:ext cx="2456747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 VIŠE</a:t>
            </a:r>
            <a:endParaRPr/>
          </a:p>
        </p:txBody>
      </p:sp>
      <p:sp>
        <p:nvSpPr>
          <p:cNvPr id="177" name="Google Shape;177;p19"/>
          <p:cNvSpPr/>
          <p:nvPr/>
        </p:nvSpPr>
        <p:spPr>
          <a:xfrm>
            <a:off x="8526822" y="2973719"/>
            <a:ext cx="284571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VIŠERJEČNA IMENA SRODNA IMENIMA USTANOVA I DRUŠTAVA</a:t>
            </a:r>
            <a:endParaRPr sz="2400" dirty="0"/>
          </a:p>
        </p:txBody>
      </p:sp>
      <p:sp>
        <p:nvSpPr>
          <p:cNvPr id="178" name="Google Shape;178;p19"/>
          <p:cNvSpPr/>
          <p:nvPr/>
        </p:nvSpPr>
        <p:spPr>
          <a:xfrm>
            <a:off x="2181173" y="401955"/>
            <a:ext cx="821532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primjere. Kako se pišu </a:t>
            </a:r>
            <a:r>
              <a:rPr lang="hr-HR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višerječna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imena srodna imenima ustanova i društava?</a:t>
            </a:r>
            <a:endParaRPr sz="2400" dirty="0"/>
          </a:p>
        </p:txBody>
      </p:sp>
      <p:sp>
        <p:nvSpPr>
          <p:cNvPr id="179" name="Google Shape;179;p19"/>
          <p:cNvSpPr/>
          <p:nvPr/>
        </p:nvSpPr>
        <p:spPr>
          <a:xfrm>
            <a:off x="751166" y="1307733"/>
            <a:ext cx="7417354" cy="3185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- organizacije, udruge, tvornice, banke, knjižnice, fakulteti, škole, </a:t>
            </a:r>
            <a:r>
              <a:rPr lang="hr-HR" sz="24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vrtići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                        T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vornica 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š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ećera </a:t>
            </a: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sijek 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                        P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rivredna 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anka </a:t>
            </a: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Z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agreb 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                        N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acionalna i 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veučilišna 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njižnica 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                        F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akultet 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lektrotehnike i 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ačunarstva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                        D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ječji 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rtić </a:t>
            </a: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ak </a:t>
            </a:r>
            <a:endParaRPr sz="2400" dirty="0"/>
          </a:p>
        </p:txBody>
      </p:sp>
      <p:sp>
        <p:nvSpPr>
          <p:cNvPr id="180" name="Google Shape;180;p19"/>
          <p:cNvSpPr/>
          <p:nvPr/>
        </p:nvSpPr>
        <p:spPr>
          <a:xfrm>
            <a:off x="162258" y="4921585"/>
            <a:ext cx="403782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prva riječ 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višerječnog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imena –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veliko početno slovo</a:t>
            </a:r>
            <a:endParaRPr sz="2400" dirty="0"/>
          </a:p>
        </p:txBody>
      </p:sp>
      <p:sp>
        <p:nvSpPr>
          <p:cNvPr id="181" name="Google Shape;181;p19"/>
          <p:cNvSpPr/>
          <p:nvPr/>
        </p:nvSpPr>
        <p:spPr>
          <a:xfrm>
            <a:off x="4459842" y="4961538"/>
            <a:ext cx="406697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ostale riječi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 malo početno slovo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(osim vlastitih imena)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20"/>
          <p:cNvPicPr preferRelativeResize="0"/>
          <p:nvPr/>
        </p:nvPicPr>
        <p:blipFill rotWithShape="1">
          <a:blip r:embed="rId3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87" name="Google Shape;187;p20"/>
          <p:cNvPicPr preferRelativeResize="0"/>
          <p:nvPr/>
        </p:nvPicPr>
        <p:blipFill rotWithShape="1">
          <a:blip r:embed="rId3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88" name="Google Shape;188;p20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93724">
            <a:off x="7318204" y="1259458"/>
            <a:ext cx="3739995" cy="3693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0983569" y="4406396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0"/>
          <p:cNvPicPr preferRelativeResize="0"/>
          <p:nvPr/>
        </p:nvPicPr>
        <p:blipFill rotWithShape="1">
          <a:blip r:embed="rId6">
            <a:alphaModFix/>
          </a:blip>
          <a:srcRect l="28661" r="13991"/>
          <a:stretch/>
        </p:blipFill>
        <p:spPr>
          <a:xfrm>
            <a:off x="10196791" y="4355246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0"/>
          <p:cNvSpPr txBox="1"/>
          <p:nvPr/>
        </p:nvSpPr>
        <p:spPr>
          <a:xfrm>
            <a:off x="7959827" y="1809250"/>
            <a:ext cx="2456747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 VIŠE</a:t>
            </a:r>
            <a:endParaRPr/>
          </a:p>
        </p:txBody>
      </p:sp>
      <p:sp>
        <p:nvSpPr>
          <p:cNvPr id="193" name="Google Shape;193;p20"/>
          <p:cNvSpPr/>
          <p:nvPr/>
        </p:nvSpPr>
        <p:spPr>
          <a:xfrm>
            <a:off x="7830513" y="2580637"/>
            <a:ext cx="284571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VIŠERJEČNA IMENA SRODNA IMENIMA USTANOVA I DRUŠTAVA</a:t>
            </a:r>
            <a:endParaRPr sz="2400" dirty="0"/>
          </a:p>
        </p:txBody>
      </p:sp>
      <p:sp>
        <p:nvSpPr>
          <p:cNvPr id="194" name="Google Shape;194;p20"/>
          <p:cNvSpPr/>
          <p:nvPr/>
        </p:nvSpPr>
        <p:spPr>
          <a:xfrm>
            <a:off x="1382243" y="619242"/>
            <a:ext cx="670881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primjere. Kako se pišu </a:t>
            </a:r>
            <a:r>
              <a:rPr lang="hr-HR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višerječna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imena srodna imenima ustanova i društava?</a:t>
            </a:r>
            <a:endParaRPr sz="2400" dirty="0"/>
          </a:p>
        </p:txBody>
      </p:sp>
      <p:sp>
        <p:nvSpPr>
          <p:cNvPr id="195" name="Google Shape;195;p20"/>
          <p:cNvSpPr/>
          <p:nvPr/>
        </p:nvSpPr>
        <p:spPr>
          <a:xfrm>
            <a:off x="722835" y="1375629"/>
            <a:ext cx="6856299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000"/>
              <a:buFont typeface="Calibri"/>
              <a:buChar char="-"/>
            </a:pP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povijesni događaji: revolucije, ratovi, bitke i bune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</a:t>
            </a: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rancuska 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evolucija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</a:t>
            </a: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rugi 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vjetski 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</a:t>
            </a:r>
            <a:r>
              <a:rPr lang="hr-HR" sz="24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ohačka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itka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</a:t>
            </a: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itka 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hr-HR" sz="24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ohačkome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olju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</a:t>
            </a: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eljačka 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endParaRPr sz="2400" dirty="0"/>
          </a:p>
        </p:txBody>
      </p:sp>
      <p:sp>
        <p:nvSpPr>
          <p:cNvPr id="196" name="Google Shape;196;p20"/>
          <p:cNvSpPr/>
          <p:nvPr/>
        </p:nvSpPr>
        <p:spPr>
          <a:xfrm>
            <a:off x="198667" y="4705180"/>
            <a:ext cx="391072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prva riječ 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višerječnog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imena –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veliko početno slovo</a:t>
            </a:r>
            <a:endParaRPr sz="2400" dirty="0"/>
          </a:p>
        </p:txBody>
      </p:sp>
      <p:sp>
        <p:nvSpPr>
          <p:cNvPr id="197" name="Google Shape;197;p20"/>
          <p:cNvSpPr/>
          <p:nvPr/>
        </p:nvSpPr>
        <p:spPr>
          <a:xfrm>
            <a:off x="4279668" y="4762509"/>
            <a:ext cx="431417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ostale riječi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 malo početno slovo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(osim vlastitih imena)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21"/>
          <p:cNvPicPr preferRelativeResize="0"/>
          <p:nvPr/>
        </p:nvPicPr>
        <p:blipFill rotWithShape="1">
          <a:blip r:embed="rId3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03" name="Google Shape;203;p21"/>
          <p:cNvPicPr preferRelativeResize="0"/>
          <p:nvPr/>
        </p:nvPicPr>
        <p:blipFill rotWithShape="1">
          <a:blip r:embed="rId3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04" name="Google Shape;204;p21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93724">
            <a:off x="7782610" y="1100286"/>
            <a:ext cx="4254993" cy="4202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0983569" y="4406396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1"/>
          <p:cNvPicPr preferRelativeResize="0"/>
          <p:nvPr/>
        </p:nvPicPr>
        <p:blipFill rotWithShape="1">
          <a:blip r:embed="rId6">
            <a:alphaModFix/>
          </a:blip>
          <a:srcRect l="28661" r="13991"/>
          <a:stretch/>
        </p:blipFill>
        <p:spPr>
          <a:xfrm>
            <a:off x="10196791" y="4355246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1"/>
          <p:cNvSpPr txBox="1"/>
          <p:nvPr/>
        </p:nvSpPr>
        <p:spPr>
          <a:xfrm>
            <a:off x="8367177" y="1406196"/>
            <a:ext cx="2665024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UVJEŽBAVANJE</a:t>
            </a:r>
            <a:endParaRPr sz="32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09" name="Google Shape;209;p21"/>
          <p:cNvSpPr/>
          <p:nvPr/>
        </p:nvSpPr>
        <p:spPr>
          <a:xfrm>
            <a:off x="576058" y="3624576"/>
            <a:ext cx="721858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Primijeni znanje o pisanju velikog početnog slova prema svom imenu kako je dano u primjeru. Možeš i sam/sama izmisliti nazive.</a:t>
            </a:r>
            <a:endParaRPr sz="2400" dirty="0"/>
          </a:p>
        </p:txBody>
      </p:sp>
      <p:sp>
        <p:nvSpPr>
          <p:cNvPr id="210" name="Google Shape;210;p21"/>
          <p:cNvSpPr/>
          <p:nvPr/>
        </p:nvSpPr>
        <p:spPr>
          <a:xfrm>
            <a:off x="3089501" y="4477141"/>
            <a:ext cx="4427226" cy="142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vornica šećera Županja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konomski fakultet u Zagrebu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kademija likovnih umjetnosti</a:t>
            </a:r>
            <a:endParaRPr sz="2400" dirty="0"/>
          </a:p>
        </p:txBody>
      </p:sp>
      <p:sp>
        <p:nvSpPr>
          <p:cNvPr id="211" name="Google Shape;211;p21"/>
          <p:cNvSpPr/>
          <p:nvPr/>
        </p:nvSpPr>
        <p:spPr>
          <a:xfrm>
            <a:off x="8621297" y="2438096"/>
            <a:ext cx="3181948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Precrtaj netočno napisana 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višerječna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imena. 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Usmeno pojasni pogrešku.</a:t>
            </a:r>
            <a:endParaRPr sz="2400" dirty="0"/>
          </a:p>
        </p:txBody>
      </p:sp>
      <p:sp>
        <p:nvSpPr>
          <p:cNvPr id="212" name="Google Shape;212;p21"/>
          <p:cNvSpPr/>
          <p:nvPr/>
        </p:nvSpPr>
        <p:spPr>
          <a:xfrm>
            <a:off x="639040" y="739929"/>
            <a:ext cx="6877687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Hrvatsko Filološko Društvo; hrvatski narodni preporod (pokret); Narodne novine; vlada Republike Hrvatske</a:t>
            </a: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Odsjek za suvremeni hrvatski Književni jezik; Osnovna škola grofa Janka Draškovića; Industrijska </a:t>
            </a: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revolucija Hrvatski sabor</a:t>
            </a:r>
            <a:endParaRPr sz="2400" dirty="0"/>
          </a:p>
        </p:txBody>
      </p:sp>
      <p:pic>
        <p:nvPicPr>
          <p:cNvPr id="213" name="Google Shape;213;p2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970937" y="2352573"/>
            <a:ext cx="792480" cy="975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2494" y="1168724"/>
            <a:ext cx="792480" cy="975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-137381" y="3787307"/>
            <a:ext cx="914400" cy="10242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6" name="Google Shape;216;p21"/>
          <p:cNvCxnSpPr/>
          <p:nvPr/>
        </p:nvCxnSpPr>
        <p:spPr>
          <a:xfrm>
            <a:off x="792842" y="1109255"/>
            <a:ext cx="3303794" cy="34764"/>
          </a:xfrm>
          <a:prstGeom prst="straightConnector1">
            <a:avLst/>
          </a:prstGeom>
          <a:noFill/>
          <a:ln w="28575" cap="flat" cmpd="sng">
            <a:solidFill>
              <a:srgbClr val="FF33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7" name="Google Shape;217;p21"/>
          <p:cNvCxnSpPr/>
          <p:nvPr/>
        </p:nvCxnSpPr>
        <p:spPr>
          <a:xfrm>
            <a:off x="4077883" y="1691696"/>
            <a:ext cx="3091843" cy="6887"/>
          </a:xfrm>
          <a:prstGeom prst="straightConnector1">
            <a:avLst/>
          </a:prstGeom>
          <a:noFill/>
          <a:ln w="28575" cap="flat" cmpd="sng">
            <a:solidFill>
              <a:srgbClr val="FF33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8" name="Google Shape;218;p21"/>
          <p:cNvCxnSpPr/>
          <p:nvPr/>
        </p:nvCxnSpPr>
        <p:spPr>
          <a:xfrm>
            <a:off x="763342" y="2227243"/>
            <a:ext cx="5370918" cy="9415"/>
          </a:xfrm>
          <a:prstGeom prst="straightConnector1">
            <a:avLst/>
          </a:prstGeom>
          <a:noFill/>
          <a:ln w="28575" cap="flat" cmpd="sng">
            <a:solidFill>
              <a:srgbClr val="FF33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9" name="Google Shape;219;p21"/>
          <p:cNvCxnSpPr/>
          <p:nvPr/>
        </p:nvCxnSpPr>
        <p:spPr>
          <a:xfrm>
            <a:off x="4463267" y="2760864"/>
            <a:ext cx="2579606" cy="9758"/>
          </a:xfrm>
          <a:prstGeom prst="straightConnector1">
            <a:avLst/>
          </a:prstGeom>
          <a:noFill/>
          <a:ln w="28575" cap="flat" cmpd="sng">
            <a:solidFill>
              <a:srgbClr val="FF33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463</Words>
  <Application>Microsoft Office PowerPoint</Application>
  <PresentationFormat>Široki zaslon</PresentationFormat>
  <Paragraphs>59</Paragraphs>
  <Slides>10</Slides>
  <Notes>10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4" baseType="lpstr">
      <vt:lpstr>Arial</vt:lpstr>
      <vt:lpstr>Calibri</vt:lpstr>
      <vt:lpstr>Impact</vt:lpstr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cp:lastModifiedBy>Zrinka</cp:lastModifiedBy>
  <cp:revision>3</cp:revision>
  <dcterms:modified xsi:type="dcterms:W3CDTF">2020-09-20T19:54:26Z</dcterms:modified>
</cp:coreProperties>
</file>